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373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318" r:id="rId24"/>
    <p:sldId id="319" r:id="rId25"/>
    <p:sldId id="320" r:id="rId26"/>
    <p:sldId id="321" r:id="rId27"/>
    <p:sldId id="322" r:id="rId28"/>
    <p:sldId id="280" r:id="rId29"/>
    <p:sldId id="279" r:id="rId30"/>
    <p:sldId id="376" r:id="rId31"/>
    <p:sldId id="377" r:id="rId32"/>
    <p:sldId id="374" r:id="rId33"/>
    <p:sldId id="375" r:id="rId34"/>
    <p:sldId id="283" r:id="rId35"/>
    <p:sldId id="284" r:id="rId36"/>
    <p:sldId id="378" r:id="rId37"/>
    <p:sldId id="379" r:id="rId38"/>
    <p:sldId id="380" r:id="rId39"/>
    <p:sldId id="391" r:id="rId40"/>
    <p:sldId id="390" r:id="rId41"/>
    <p:sldId id="420" r:id="rId42"/>
    <p:sldId id="289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02" r:id="rId53"/>
    <p:sldId id="303" r:id="rId54"/>
    <p:sldId id="304" r:id="rId55"/>
    <p:sldId id="305" r:id="rId56"/>
    <p:sldId id="398" r:id="rId57"/>
    <p:sldId id="399" r:id="rId58"/>
    <p:sldId id="392" r:id="rId59"/>
    <p:sldId id="393" r:id="rId60"/>
    <p:sldId id="394" r:id="rId61"/>
    <p:sldId id="395" r:id="rId62"/>
    <p:sldId id="396" r:id="rId63"/>
    <p:sldId id="397" r:id="rId64"/>
    <p:sldId id="308" r:id="rId65"/>
    <p:sldId id="309" r:id="rId66"/>
    <p:sldId id="310" r:id="rId67"/>
    <p:sldId id="311" r:id="rId68"/>
    <p:sldId id="312" r:id="rId69"/>
    <p:sldId id="315" r:id="rId70"/>
    <p:sldId id="314" r:id="rId71"/>
    <p:sldId id="313" r:id="rId72"/>
    <p:sldId id="316" r:id="rId73"/>
    <p:sldId id="400" r:id="rId74"/>
    <p:sldId id="317" r:id="rId75"/>
    <p:sldId id="323" r:id="rId76"/>
    <p:sldId id="324" r:id="rId77"/>
    <p:sldId id="325" r:id="rId78"/>
    <p:sldId id="326" r:id="rId79"/>
    <p:sldId id="329" r:id="rId80"/>
    <p:sldId id="328" r:id="rId81"/>
    <p:sldId id="327" r:id="rId82"/>
    <p:sldId id="330" r:id="rId83"/>
    <p:sldId id="331" r:id="rId84"/>
    <p:sldId id="345" r:id="rId85"/>
    <p:sldId id="346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7" r:id="rId95"/>
    <p:sldId id="348" r:id="rId96"/>
    <p:sldId id="349" r:id="rId97"/>
    <p:sldId id="350" r:id="rId98"/>
    <p:sldId id="340" r:id="rId99"/>
    <p:sldId id="341" r:id="rId100"/>
    <p:sldId id="342" r:id="rId101"/>
    <p:sldId id="351" r:id="rId102"/>
    <p:sldId id="352" r:id="rId103"/>
    <p:sldId id="343" r:id="rId104"/>
    <p:sldId id="344" r:id="rId105"/>
    <p:sldId id="401" r:id="rId106"/>
    <p:sldId id="421" r:id="rId107"/>
    <p:sldId id="353" r:id="rId108"/>
    <p:sldId id="406" r:id="rId109"/>
    <p:sldId id="407" r:id="rId110"/>
    <p:sldId id="408" r:id="rId111"/>
    <p:sldId id="409" r:id="rId112"/>
    <p:sldId id="410" r:id="rId113"/>
    <p:sldId id="411" r:id="rId114"/>
    <p:sldId id="412" r:id="rId115"/>
    <p:sldId id="413" r:id="rId116"/>
    <p:sldId id="414" r:id="rId117"/>
    <p:sldId id="415" r:id="rId118"/>
    <p:sldId id="416" r:id="rId119"/>
    <p:sldId id="417" r:id="rId120"/>
    <p:sldId id="418" r:id="rId121"/>
    <p:sldId id="356" r:id="rId122"/>
    <p:sldId id="357" r:id="rId123"/>
    <p:sldId id="358" r:id="rId124"/>
    <p:sldId id="359" r:id="rId125"/>
    <p:sldId id="360" r:id="rId126"/>
    <p:sldId id="419" r:id="rId127"/>
    <p:sldId id="361" r:id="rId128"/>
    <p:sldId id="362" r:id="rId129"/>
    <p:sldId id="363" r:id="rId130"/>
    <p:sldId id="364" r:id="rId131"/>
    <p:sldId id="365" r:id="rId132"/>
    <p:sldId id="366" r:id="rId133"/>
    <p:sldId id="367" r:id="rId134"/>
    <p:sldId id="368" r:id="rId135"/>
    <p:sldId id="369" r:id="rId136"/>
    <p:sldId id="370" r:id="rId137"/>
    <p:sldId id="372" r:id="rId1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399" autoAdjust="0"/>
  </p:normalViewPr>
  <p:slideViewPr>
    <p:cSldViewPr>
      <p:cViewPr varScale="1">
        <p:scale>
          <a:sx n="65" d="100"/>
          <a:sy n="65" d="100"/>
        </p:scale>
        <p:origin x="56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1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54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6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34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8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8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8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49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1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9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7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73068E9-F2A2-453B-8006-F79AC042AA7D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Chapter 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Bhakti </a:t>
            </a:r>
            <a:r>
              <a:rPr lang="en-US" dirty="0" err="1"/>
              <a:t>Palkar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8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27500"/>
            <a:ext cx="8424936" cy="671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0005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Sum of coefficients of high pass mask has to be zero to eliminate the low frequency regions.</a:t>
            </a:r>
          </a:p>
        </p:txBody>
      </p:sp>
    </p:spTree>
    <p:extLst>
      <p:ext uri="{BB962C8B-B14F-4D97-AF65-F5344CB8AC3E}">
        <p14:creationId xmlns:p14="http://schemas.microsoft.com/office/powerpoint/2010/main" val="1840520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180"/>
            <a:ext cx="5760640" cy="68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8594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1293"/>
            <a:ext cx="7740089" cy="614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73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High-boost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High-boost filter is also known as a high-frequency emphasis filter. </a:t>
            </a:r>
          </a:p>
          <a:p>
            <a:pPr algn="just"/>
            <a:r>
              <a:rPr lang="en-US" dirty="0"/>
              <a:t>A high boost filter is an extension of the </a:t>
            </a:r>
            <a:r>
              <a:rPr lang="en-US" b="1" dirty="0"/>
              <a:t>high-pass filter</a:t>
            </a:r>
            <a:r>
              <a:rPr lang="en-US" dirty="0"/>
              <a:t>, but instead of completely removing the low-frequency components, it </a:t>
            </a:r>
            <a:r>
              <a:rPr lang="en-US" b="1" dirty="0"/>
              <a:t>retains some portion of the original image</a:t>
            </a:r>
            <a:r>
              <a:rPr lang="en-US" dirty="0"/>
              <a:t> while amplifying the high-frequency details.</a:t>
            </a:r>
          </a:p>
          <a:p>
            <a:pPr algn="just"/>
            <a:r>
              <a:rPr lang="en-IN" dirty="0"/>
              <a:t>In high-boost filtering, the input image f(m, n) is multiplied by an amplification factor A before subtracting the low-pass image.</a:t>
            </a:r>
          </a:p>
        </p:txBody>
      </p:sp>
    </p:spTree>
    <p:extLst>
      <p:ext uri="{BB962C8B-B14F-4D97-AF65-F5344CB8AC3E}">
        <p14:creationId xmlns:p14="http://schemas.microsoft.com/office/powerpoint/2010/main" val="2780126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High-boost 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7D583-0DDA-815F-4CE3-EAB1834E731B}"/>
              </a:ext>
            </a:extLst>
          </p:cNvPr>
          <p:cNvSpPr txBox="1"/>
          <p:nvPr/>
        </p:nvSpPr>
        <p:spPr>
          <a:xfrm>
            <a:off x="1115616" y="3841247"/>
            <a:ext cx="7106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dirty="0"/>
              <a:t>High Boost Image = A(original image) – LPF image</a:t>
            </a:r>
          </a:p>
          <a:p>
            <a:pPr marL="0" indent="0">
              <a:buNone/>
            </a:pPr>
            <a:r>
              <a:rPr lang="en-IN" sz="1800" dirty="0"/>
              <a:t>                                = (A-1)original image + original image – LPF</a:t>
            </a:r>
          </a:p>
          <a:p>
            <a:pPr marL="0" indent="0">
              <a:buNone/>
            </a:pPr>
            <a:r>
              <a:rPr lang="en-IN" sz="1800" dirty="0"/>
              <a:t>                                 = (A-1)original image + HPF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215801-A785-C7FE-F848-E5443562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68" y="1628800"/>
            <a:ext cx="6897063" cy="197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818132-42AC-26D6-DF60-49388298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005074"/>
            <a:ext cx="642074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6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High-boost Filtering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906121-BA2A-3673-7723-4997C228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405" y="2161939"/>
            <a:ext cx="5477639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78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6FBC7F2-A832-FE52-FBF7-9EEB9DA3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utput image">
            <a:extLst>
              <a:ext uri="{FF2B5EF4-FFF2-40B4-BE49-F238E27FC236}">
                <a16:creationId xmlns:a16="http://schemas.microsoft.com/office/drawing/2014/main" id="{8792517A-F817-BB28-DDD3-713E5A264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15" y="3408536"/>
            <a:ext cx="442286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504B1-6091-B72F-406B-64CCF26EE225}"/>
              </a:ext>
            </a:extLst>
          </p:cNvPr>
          <p:cNvSpPr txBox="1"/>
          <p:nvPr/>
        </p:nvSpPr>
        <p:spPr>
          <a:xfrm>
            <a:off x="183802" y="3662856"/>
            <a:ext cx="3596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Adjusting the amplification factor </a:t>
            </a:r>
            <a:r>
              <a:rPr lang="en-US" b="1" dirty="0"/>
              <a:t>A</a:t>
            </a:r>
            <a:r>
              <a:rPr lang="en-US" dirty="0"/>
              <a:t> allows you to control the degree of sharpening applied to the image. Lower values result in gentler enhancement, while higher values can produce more pronounced sharpening effects.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1223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Zooming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Zooming simply means enlarging a picture in a sense that the details in the image became more visible and clear. Zooming an image has many wide applications ranging from zooming through a camera lens, to zoom an image on internet </a:t>
            </a:r>
            <a:r>
              <a:rPr lang="en-US" dirty="0" err="1"/>
              <a:t>e.t.c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84646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Heebo"/>
                <a:cs typeface="Arial" pitchFamily="34" charset="0"/>
              </a:rPr>
              <a:t>For example</a:t>
            </a:r>
          </a:p>
          <a:p>
            <a:endParaRPr lang="en-IN" dirty="0"/>
          </a:p>
        </p:txBody>
      </p:sp>
      <p:pic>
        <p:nvPicPr>
          <p:cNvPr id="6146" name="Picture 2" descr="eins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17716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insteinzoom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2936"/>
            <a:ext cx="27432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35873" y="324433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Nunito"/>
                <a:cs typeface="Arial" pitchFamily="34" charset="0"/>
              </a:rPr>
              <a:t>is zoomed into</a:t>
            </a:r>
            <a:endParaRPr lang="en-US" alt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12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Optical Zoom vs digital Zoom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Optical Zoom:</a:t>
            </a:r>
          </a:p>
          <a:p>
            <a:r>
              <a:rPr lang="en-US" dirty="0"/>
              <a:t>The optical zoom is achieved using the movement of the lens of your camera. </a:t>
            </a:r>
          </a:p>
          <a:p>
            <a:r>
              <a:rPr lang="en-US" dirty="0"/>
              <a:t>The result of the optical zoom is far better then that of digital zoom. </a:t>
            </a:r>
          </a:p>
          <a:p>
            <a:r>
              <a:rPr lang="en-US" dirty="0"/>
              <a:t>In optical zoom, an image is magnified by the lens in such a way that the objects in the image appear to be closer to the camera. </a:t>
            </a:r>
          </a:p>
          <a:p>
            <a:r>
              <a:rPr lang="en-US" dirty="0"/>
              <a:t>In optical zoom the lens is physically extended to zoom or magnify an object.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013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51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70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Optical Zoom vs digital Zoom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Digital Zoom:</a:t>
            </a:r>
          </a:p>
          <a:p>
            <a:r>
              <a:rPr lang="en-US" dirty="0"/>
              <a:t>Digital zoom is basically image processing within a camera. </a:t>
            </a:r>
          </a:p>
          <a:p>
            <a:r>
              <a:rPr lang="en-US" dirty="0"/>
              <a:t>During a digital zoom, the pixels got expand , due to which the quality of the image is compromised.</a:t>
            </a:r>
          </a:p>
          <a:p>
            <a:r>
              <a:rPr lang="en-US" dirty="0"/>
              <a:t>The same effect of digital zoom can be seen after the image is taken through your computer by using an image processing toolbox / software, such as Photoshop.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5523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Zooming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zoom process can be done in numerous ways: </a:t>
            </a:r>
          </a:p>
          <a:p>
            <a:pPr marL="514350" indent="-514350">
              <a:buAutoNum type="arabicPeriod"/>
            </a:pPr>
            <a:r>
              <a:rPr lang="en-US" dirty="0"/>
              <a:t>Zero Order Hold. </a:t>
            </a:r>
          </a:p>
          <a:p>
            <a:pPr marL="514350" indent="-514350">
              <a:buAutoNum type="arabicPeriod"/>
            </a:pPr>
            <a:r>
              <a:rPr lang="en-US" dirty="0"/>
              <a:t>First Order Hold. </a:t>
            </a:r>
          </a:p>
          <a:p>
            <a:pPr marL="514350" indent="-514350">
              <a:buAutoNum type="arabicPeriod"/>
            </a:pPr>
            <a:r>
              <a:rPr lang="en-US" dirty="0"/>
              <a:t>Convolution.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1243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712968" cy="627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392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51003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2812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17032"/>
            <a:ext cx="6995316" cy="29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513"/>
            <a:ext cx="7344816" cy="184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462701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66" y="1844824"/>
            <a:ext cx="2181808" cy="191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8726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50849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735721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7369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41225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9" y="4221088"/>
            <a:ext cx="7985198" cy="191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552" y="615734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1/4(0) +1/2(0) +1/4(0) +1/2(3) +1(0) +1/2(5) + 1/4(0) +1/2(0) +1/4(0) =4 </a:t>
            </a:r>
          </a:p>
        </p:txBody>
      </p:sp>
    </p:spTree>
    <p:extLst>
      <p:ext uri="{BB962C8B-B14F-4D97-AF65-F5344CB8AC3E}">
        <p14:creationId xmlns:p14="http://schemas.microsoft.com/office/powerpoint/2010/main" val="19353097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we use this convolution method when it require, so many more calculation than the basic averaging of the neighbors method? </a:t>
            </a:r>
          </a:p>
          <a:p>
            <a:pPr marL="0" indent="0">
              <a:buNone/>
            </a:pPr>
            <a:r>
              <a:rPr lang="en-US" dirty="0"/>
              <a:t>The answer :is that many computer boards can perform convolution in hardware, which is generally very fast, typically much faster than applying a faster algorithm in software.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151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first-order hold be performed via convolution, but </a:t>
            </a:r>
            <a:r>
              <a:rPr lang="en-US" dirty="0" err="1"/>
              <a:t>zeroorder</a:t>
            </a:r>
            <a:r>
              <a:rPr lang="en-US" dirty="0"/>
              <a:t> hold can also achieved by extending the image with zeros and using the following convolution mask. 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39"/>
            <a:ext cx="6048672" cy="290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2539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Note: These methods will only allows us to enlarge an image by a factor of (2N-1), but what if we want to enlarge an image by something other than a factor of (2N-1)?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To do this we need to apply a more general method. We take two adjacent values and linearly interpolate more than one value between them.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This is done by defining an enlargement number k and then following this process: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1. Get the difference between two adjacent values.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2. Divide the result by k.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3. Add the result to the smaller value, and keep adding the result from the second step in a running total until all (k-1) intermediate pixel locations are filled.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4363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48464" cy="644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085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17567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1490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7055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Histogram of images provides global description of the appearance of an image.</a:t>
            </a:r>
          </a:p>
          <a:p>
            <a:endParaRPr lang="en-IN" dirty="0"/>
          </a:p>
          <a:p>
            <a:r>
              <a:rPr lang="en-IN" dirty="0"/>
              <a:t>Histogram of an image represents the relative frequency of occurrence of the various grey levels in an image.</a:t>
            </a:r>
          </a:p>
        </p:txBody>
      </p:sp>
    </p:spTree>
    <p:extLst>
      <p:ext uri="{BB962C8B-B14F-4D97-AF65-F5344CB8AC3E}">
        <p14:creationId xmlns:p14="http://schemas.microsoft.com/office/powerpoint/2010/main" val="32785789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methods of plotting histogram.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82760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60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2493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167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Histogram plotted in the second method is normalised histogram.</a:t>
            </a:r>
          </a:p>
          <a:p>
            <a:pPr algn="just"/>
            <a:r>
              <a:rPr lang="en-IN" dirty="0"/>
              <a:t>Maximum value to be plotted will be 1.</a:t>
            </a:r>
          </a:p>
          <a:p>
            <a:pPr algn="just"/>
            <a:r>
              <a:rPr lang="en-IN" dirty="0"/>
              <a:t>Normalised histogram provides clear information about the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023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Stretching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Histogram stretching is one way to  increase dynamic range of the image.</a:t>
            </a:r>
          </a:p>
          <a:p>
            <a:pPr algn="just"/>
            <a:r>
              <a:rPr lang="en-IN" dirty="0"/>
              <a:t>Here the basic shape of the histogram is not altered , instead the histogram is spread to cover the entire dynamic range.</a:t>
            </a:r>
          </a:p>
          <a:p>
            <a:pPr algn="just"/>
            <a:r>
              <a:rPr lang="en-US" dirty="0"/>
              <a:t>This enhances the contrast in the image with light toned areas appearing lighter and dark areas appearing darker, making visual interpretation much easier.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9669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ontrast in an image before (left) and after (right) a linear contrast str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28" y="260647"/>
            <a:ext cx="3744416" cy="29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trast in an image before (left) and after (right) a linear contrast stre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54967"/>
            <a:ext cx="3751515" cy="30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15" y="3501008"/>
            <a:ext cx="4161683" cy="335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5943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68296" y="1266194"/>
                <a:ext cx="7952176" cy="1018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𝑆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96" y="1266194"/>
                <a:ext cx="7952176" cy="10187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68296" y="2924944"/>
                <a:ext cx="74705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sz="3200" dirty="0"/>
                  <a:t>= Maximum grey level of output image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96" y="2924944"/>
                <a:ext cx="7470571" cy="584775"/>
              </a:xfrm>
              <a:prstGeom prst="rect">
                <a:avLst/>
              </a:prstGeom>
              <a:blipFill rotWithShape="1">
                <a:blip r:embed="rId3"/>
                <a:stretch>
                  <a:fillRect t="-12500" r="-1142" b="-34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87624" y="3789040"/>
                <a:ext cx="7351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N" sz="3200" dirty="0"/>
                  <a:t>= Minimum grey level of output image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24" y="3789040"/>
                <a:ext cx="7351243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2632" r="-1161" b="-3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3804" y="4581128"/>
                <a:ext cx="71672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sz="3200" dirty="0"/>
                  <a:t>= Maximum grey level of input image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04" y="4581128"/>
                <a:ext cx="7167218" cy="584775"/>
              </a:xfrm>
              <a:prstGeom prst="rect">
                <a:avLst/>
              </a:prstGeom>
              <a:blipFill rotWithShape="1">
                <a:blip r:embed="rId5"/>
                <a:stretch>
                  <a:fillRect t="-12500" r="-1190" b="-34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1600" y="5445224"/>
                <a:ext cx="7155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N" sz="3200" dirty="0"/>
                  <a:t>= Minimum  grey level of input image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445224"/>
                <a:ext cx="7155870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2500" r="-1193" b="-34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24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Equalisation is a process that attempts to spread out the </a:t>
            </a:r>
            <a:r>
              <a:rPr lang="en-IN" dirty="0" err="1"/>
              <a:t>gray</a:t>
            </a:r>
            <a:r>
              <a:rPr lang="en-IN" dirty="0"/>
              <a:t> levels in an image so that they are evenly distributed across their range.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reassigns the brightness values of pixels based on the image histogram.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is a technique where the histogram of the resultant image is as flat as possible.</a:t>
            </a:r>
          </a:p>
        </p:txBody>
      </p:sp>
    </p:spTree>
    <p:extLst>
      <p:ext uri="{BB962C8B-B14F-4D97-AF65-F5344CB8AC3E}">
        <p14:creationId xmlns:p14="http://schemas.microsoft.com/office/powerpoint/2010/main" val="24538649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Histogram equalisation provides more visually pleasing results across a wider range of images.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78696"/>
            <a:ext cx="8616492" cy="26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496944" cy="65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9367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64096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150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96448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462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1424"/>
            <a:ext cx="8568951" cy="321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317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64096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06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" y="1214534"/>
            <a:ext cx="905123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" y="2636912"/>
            <a:ext cx="852328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5542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201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7975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3" y="548680"/>
            <a:ext cx="8478536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896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344816" cy="598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6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33336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1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280920" cy="65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9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23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54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638175"/>
            <a:ext cx="72294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3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04850"/>
            <a:ext cx="70485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9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4" y="1238565"/>
            <a:ext cx="8019884" cy="512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5976664" cy="96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55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Syllabus</a:t>
            </a:r>
          </a:p>
        </p:txBody>
      </p:sp>
      <p:sp>
        <p:nvSpPr>
          <p:cNvPr id="4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Fundamentals of Digital Image and Spatial Domain Enhancement </a:t>
            </a:r>
            <a:r>
              <a:rPr lang="en-IN" dirty="0">
                <a:solidFill>
                  <a:schemeClr val="tx1"/>
                </a:solidFill>
              </a:rPr>
              <a:t>		</a:t>
            </a:r>
          </a:p>
          <a:p>
            <a:r>
              <a:rPr lang="en-IN" b="1" dirty="0">
                <a:solidFill>
                  <a:schemeClr val="tx1"/>
                </a:solidFill>
              </a:rPr>
              <a:t>2.1 </a:t>
            </a:r>
            <a:r>
              <a:rPr lang="en-IN" dirty="0">
                <a:solidFill>
                  <a:schemeClr val="tx1"/>
                </a:solidFill>
              </a:rPr>
              <a:t>	Digital image Representation, Elements of digital image processing systems, sampling and quantization, basic relationships between pixels, mathematical operations on images. 	</a:t>
            </a:r>
          </a:p>
          <a:p>
            <a:r>
              <a:rPr lang="en-IN" b="1" dirty="0">
                <a:solidFill>
                  <a:schemeClr val="tx1"/>
                </a:solidFill>
              </a:rPr>
              <a:t>2.2 </a:t>
            </a:r>
            <a:r>
              <a:rPr lang="en-IN" dirty="0">
                <a:solidFill>
                  <a:schemeClr val="tx1"/>
                </a:solidFill>
              </a:rPr>
              <a:t>	Spatial domain enhancement techniques: Point processing, </a:t>
            </a:r>
            <a:r>
              <a:rPr lang="en-IN" dirty="0" err="1">
                <a:solidFill>
                  <a:schemeClr val="tx1"/>
                </a:solidFill>
              </a:rPr>
              <a:t>Neighborhood</a:t>
            </a:r>
            <a:r>
              <a:rPr lang="en-IN" dirty="0">
                <a:solidFill>
                  <a:schemeClr val="tx1"/>
                </a:solidFill>
              </a:rPr>
              <a:t> processing, spatial domain filtering, zooming. 	</a:t>
            </a:r>
          </a:p>
          <a:p>
            <a:r>
              <a:rPr lang="en-IN" b="1" dirty="0">
                <a:solidFill>
                  <a:schemeClr val="tx1"/>
                </a:solidFill>
              </a:rPr>
              <a:t>2.3 </a:t>
            </a:r>
            <a:r>
              <a:rPr lang="en-IN" dirty="0">
                <a:solidFill>
                  <a:schemeClr val="tx1"/>
                </a:solidFill>
              </a:rPr>
              <a:t>	Spatial enhancement: Global processing: Histogram Equalization. </a:t>
            </a:r>
          </a:p>
          <a:p>
            <a:r>
              <a:rPr lang="en-IN" dirty="0">
                <a:solidFill>
                  <a:srgbClr val="FF0000"/>
                </a:solidFill>
              </a:rPr>
              <a:t>Self-Learning Topic: Histogram specification </a:t>
            </a:r>
            <a:r>
              <a:rPr lang="en-IN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170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4357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2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" y="0"/>
            <a:ext cx="9070398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69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56175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31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Mathematical Operations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Image Addition</a:t>
            </a:r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814256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09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5738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172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01958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Subtraction</a:t>
            </a:r>
          </a:p>
        </p:txBody>
      </p:sp>
    </p:spTree>
    <p:extLst>
      <p:ext uri="{BB962C8B-B14F-4D97-AF65-F5344CB8AC3E}">
        <p14:creationId xmlns:p14="http://schemas.microsoft.com/office/powerpoint/2010/main" val="36227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052736"/>
            <a:ext cx="699351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6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Mathematical Operations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Image Multiplication</a:t>
            </a:r>
          </a:p>
          <a:p>
            <a:r>
              <a:rPr lang="en-IN" dirty="0"/>
              <a:t>G(</a:t>
            </a:r>
            <a:r>
              <a:rPr lang="en-IN" dirty="0" err="1"/>
              <a:t>x,y</a:t>
            </a:r>
            <a:r>
              <a:rPr lang="en-IN" dirty="0"/>
              <a:t>)=f1(</a:t>
            </a:r>
            <a:r>
              <a:rPr lang="en-IN" dirty="0" err="1"/>
              <a:t>x,y</a:t>
            </a:r>
            <a:r>
              <a:rPr lang="en-IN" dirty="0"/>
              <a:t>)*f2(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r>
              <a:rPr lang="en-IN" b="1" dirty="0"/>
              <a:t>Image Division</a:t>
            </a:r>
          </a:p>
          <a:p>
            <a:r>
              <a:rPr lang="en-IN" dirty="0"/>
              <a:t>G(</a:t>
            </a:r>
            <a:r>
              <a:rPr lang="en-IN" dirty="0" err="1"/>
              <a:t>x,y</a:t>
            </a:r>
            <a:r>
              <a:rPr lang="en-IN" dirty="0"/>
              <a:t>)=f1(</a:t>
            </a:r>
            <a:r>
              <a:rPr lang="en-IN" dirty="0" err="1"/>
              <a:t>x,y</a:t>
            </a:r>
            <a:r>
              <a:rPr lang="en-IN" dirty="0"/>
              <a:t>)/f2(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55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objective of image enhancement is to improve the interpretability of the information present in images for human viewers.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enhancement algorithm is one that yields a better-quality image for the purpose of some particular application which can be done by either suppressing the noise or increasing the image contrast.</a:t>
            </a:r>
          </a:p>
        </p:txBody>
      </p:sp>
    </p:spTree>
    <p:extLst>
      <p:ext uri="{BB962C8B-B14F-4D97-AF65-F5344CB8AC3E}">
        <p14:creationId xmlns:p14="http://schemas.microsoft.com/office/powerpoint/2010/main" val="27735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Image-enhancement techniques can be classified into two broad categories as</a:t>
            </a:r>
          </a:p>
          <a:p>
            <a:pPr marL="514350" indent="-514350" algn="just">
              <a:buAutoNum type="arabicParenBoth"/>
            </a:pPr>
            <a:r>
              <a:rPr lang="en-IN" b="1" dirty="0"/>
              <a:t>spatial domain method</a:t>
            </a:r>
          </a:p>
          <a:p>
            <a:pPr algn="just"/>
            <a:r>
              <a:rPr lang="en-IN" dirty="0"/>
              <a:t>The spatial domain method operates directly on pixels or raw data.</a:t>
            </a:r>
          </a:p>
          <a:p>
            <a:pPr marL="0" indent="0" algn="just">
              <a:buNone/>
            </a:pPr>
            <a:r>
              <a:rPr lang="en-IN" dirty="0"/>
              <a:t>(2) </a:t>
            </a:r>
            <a:r>
              <a:rPr lang="en-IN" b="1" dirty="0"/>
              <a:t>transform domain method</a:t>
            </a:r>
          </a:p>
          <a:p>
            <a:pPr algn="just"/>
            <a:r>
              <a:rPr lang="en-IN" dirty="0"/>
              <a:t>Transform domain method operates on the Fourier transform of an image and then transforms it back to the spatial domain.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722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1" y="764704"/>
            <a:ext cx="899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27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Spatial Domain Methods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When the neighborhood is 1 x 1 then g depends only on the value of f at (x,y) and T becomes a </a:t>
            </a:r>
            <a:r>
              <a:rPr lang="en-US" altLang="en-US">
                <a:solidFill>
                  <a:schemeClr val="accent2"/>
                </a:solidFill>
              </a:rPr>
              <a:t>gray-level transformation</a:t>
            </a:r>
            <a:r>
              <a:rPr lang="en-US" altLang="en-US"/>
              <a:t> (or mapping) </a:t>
            </a:r>
            <a:r>
              <a:rPr lang="en-US" altLang="en-US">
                <a:solidFill>
                  <a:schemeClr val="accent2"/>
                </a:solidFill>
              </a:rPr>
              <a:t>function</a:t>
            </a:r>
            <a:r>
              <a:rPr lang="en-US" altLang="en-US"/>
              <a:t>:</a:t>
            </a:r>
          </a:p>
          <a:p>
            <a:pPr algn="ctr" eaLnBrk="1" hangingPunct="1">
              <a:buFontTx/>
              <a:buNone/>
            </a:pPr>
            <a:r>
              <a:rPr lang="en-US" altLang="en-US" i="1"/>
              <a:t>s=T(r)</a:t>
            </a: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   r,s: gray levels of f(x,y) and g(x,y) at (x,y)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Point processing techniques (e.g. contrast stretching, thresholding)</a:t>
            </a:r>
          </a:p>
        </p:txBody>
      </p:sp>
    </p:spTree>
    <p:extLst>
      <p:ext uri="{BB962C8B-B14F-4D97-AF65-F5344CB8AC3E}">
        <p14:creationId xmlns:p14="http://schemas.microsoft.com/office/powerpoint/2010/main" val="1243430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Enhancement by </a:t>
            </a:r>
            <a:br>
              <a:rPr lang="en-US" altLang="en-US"/>
            </a:br>
            <a:r>
              <a:rPr lang="en-US" altLang="en-US"/>
              <a:t>Point Processing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4" eaLnBrk="1" hangingPunct="1"/>
            <a:endParaRPr lang="en-US" altLang="en-US"/>
          </a:p>
          <a:p>
            <a:pPr eaLnBrk="1" hangingPunct="1"/>
            <a:r>
              <a:rPr lang="en-US" altLang="en-US"/>
              <a:t>These are methods based only on the intensity of single pixels.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r denotes the pixel intensity </a:t>
            </a:r>
            <a:r>
              <a:rPr lang="en-US" altLang="en-US">
                <a:solidFill>
                  <a:schemeClr val="accent2"/>
                </a:solidFill>
              </a:rPr>
              <a:t>before</a:t>
            </a:r>
            <a:r>
              <a:rPr lang="en-US" altLang="en-US"/>
              <a:t> processing.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s denotes the pixel intensity </a:t>
            </a:r>
            <a:r>
              <a:rPr lang="en-US" altLang="en-US">
                <a:solidFill>
                  <a:schemeClr val="accent2"/>
                </a:solidFill>
              </a:rPr>
              <a:t>after</a:t>
            </a:r>
            <a:r>
              <a:rPr lang="en-US" altLang="en-US"/>
              <a:t> processing. </a:t>
            </a:r>
          </a:p>
        </p:txBody>
      </p:sp>
    </p:spTree>
    <p:extLst>
      <p:ext uri="{BB962C8B-B14F-4D97-AF65-F5344CB8AC3E}">
        <p14:creationId xmlns:p14="http://schemas.microsoft.com/office/powerpoint/2010/main" val="1754473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Negatives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Are obtained by using the transformation function s=T(r).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2362200" y="5410200"/>
            <a:ext cx="4435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>
                <a:latin typeface="Trebuchet MS" pitchFamily="34" charset="0"/>
              </a:rPr>
              <a:t>[0,L-1] the range of gray levels</a:t>
            </a:r>
          </a:p>
          <a:p>
            <a:pPr algn="ctr" eaLnBrk="1" hangingPunct="1"/>
            <a:r>
              <a:rPr lang="en-US" altLang="en-US" sz="2000" i="1">
                <a:latin typeface="Trebuchet MS" pitchFamily="34" charset="0"/>
              </a:rPr>
              <a:t>S</a:t>
            </a:r>
            <a:r>
              <a:rPr lang="en-US" altLang="en-US" i="1">
                <a:latin typeface="Trebuchet MS" pitchFamily="34" charset="0"/>
              </a:rPr>
              <a:t>= L-</a:t>
            </a:r>
            <a:r>
              <a:rPr lang="en-US" altLang="en-US">
                <a:latin typeface="Trebuchet MS" pitchFamily="34" charset="0"/>
              </a:rPr>
              <a:t>1</a:t>
            </a:r>
            <a:r>
              <a:rPr lang="en-US" altLang="en-US" i="1">
                <a:latin typeface="Trebuchet MS" pitchFamily="34" charset="0"/>
              </a:rPr>
              <a:t>-r</a:t>
            </a:r>
            <a:endParaRPr lang="en-US" altLang="en-US">
              <a:latin typeface="Trebuchet MS" pitchFamily="34" charset="0"/>
            </a:endParaRPr>
          </a:p>
        </p:txBody>
      </p:sp>
      <p:pic>
        <p:nvPicPr>
          <p:cNvPr id="11269" name="Picture 6" descr="Z:\DIP\4-4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7432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85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458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972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19"/>
            <a:ext cx="6624736" cy="538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3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190625"/>
            <a:ext cx="90201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00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>
                <a:solidFill>
                  <a:schemeClr val="accent2"/>
                </a:solidFill>
              </a:rPr>
              <a:t>Piecewise-Linear Transformation Functions</a:t>
            </a:r>
            <a:br>
              <a:rPr lang="en-US" altLang="en-US"/>
            </a:br>
            <a:r>
              <a:rPr lang="en-US" altLang="en-US"/>
              <a:t>Contrast Stretching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/>
              <a:t>To increase the dynamic range of the gray levels in the image being processed.</a:t>
            </a:r>
          </a:p>
        </p:txBody>
      </p:sp>
      <p:pic>
        <p:nvPicPr>
          <p:cNvPr id="20484" name="Picture 5" descr="Z:\DIP\4-5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28496"/>
            <a:ext cx="3569568" cy="329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4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Contrast Stretching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locations of (r</a:t>
            </a:r>
            <a:r>
              <a:rPr lang="en-US" altLang="en-US" baseline="-25000"/>
              <a:t>1</a:t>
            </a:r>
            <a:r>
              <a:rPr lang="en-US" altLang="en-US"/>
              <a:t>,s</a:t>
            </a:r>
            <a:r>
              <a:rPr lang="en-US" altLang="en-US" baseline="-25000"/>
              <a:t>1</a:t>
            </a:r>
            <a:r>
              <a:rPr lang="en-US" altLang="en-US"/>
              <a:t>) and (r</a:t>
            </a:r>
            <a:r>
              <a:rPr lang="en-US" altLang="en-US" baseline="-25000"/>
              <a:t>2</a:t>
            </a:r>
            <a:r>
              <a:rPr lang="en-US" altLang="en-US"/>
              <a:t>,s</a:t>
            </a:r>
            <a:r>
              <a:rPr lang="en-US" altLang="en-US" baseline="-25000"/>
              <a:t>2</a:t>
            </a:r>
            <a:r>
              <a:rPr lang="en-US" altLang="en-US"/>
              <a:t>) control the shape of the transformation function.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If r</a:t>
            </a:r>
            <a:r>
              <a:rPr lang="en-US" altLang="en-US" baseline="-25000"/>
              <a:t>1</a:t>
            </a:r>
            <a:r>
              <a:rPr lang="en-US" altLang="en-US"/>
              <a:t>= s</a:t>
            </a:r>
            <a:r>
              <a:rPr lang="en-US" altLang="en-US" baseline="-25000"/>
              <a:t>1 </a:t>
            </a:r>
            <a:r>
              <a:rPr lang="en-US" altLang="en-US"/>
              <a:t>and r</a:t>
            </a:r>
            <a:r>
              <a:rPr lang="en-US" altLang="en-US" baseline="-25000"/>
              <a:t>2</a:t>
            </a:r>
            <a:r>
              <a:rPr lang="en-US" altLang="en-US"/>
              <a:t>= s</a:t>
            </a:r>
            <a:r>
              <a:rPr lang="en-US" altLang="en-US" baseline="-25000"/>
              <a:t>2 </a:t>
            </a:r>
            <a:r>
              <a:rPr lang="en-US" altLang="en-US"/>
              <a:t>the transformation is a linear function and produces no changes.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If r</a:t>
            </a:r>
            <a:r>
              <a:rPr lang="en-US" altLang="en-US" baseline="-25000"/>
              <a:t>1</a:t>
            </a:r>
            <a:r>
              <a:rPr lang="en-US" altLang="en-US"/>
              <a:t>=r</a:t>
            </a:r>
            <a:r>
              <a:rPr lang="en-US" altLang="en-US" baseline="-25000"/>
              <a:t>2</a:t>
            </a:r>
            <a:r>
              <a:rPr lang="en-US" altLang="en-US"/>
              <a:t>, s</a:t>
            </a:r>
            <a:r>
              <a:rPr lang="en-US" altLang="en-US" baseline="-25000"/>
              <a:t>1</a:t>
            </a:r>
            <a:r>
              <a:rPr lang="en-US" altLang="en-US"/>
              <a:t>=0 and s</a:t>
            </a:r>
            <a:r>
              <a:rPr lang="en-US" altLang="en-US" baseline="-25000"/>
              <a:t>2</a:t>
            </a:r>
            <a:r>
              <a:rPr lang="en-US" altLang="en-US"/>
              <a:t>=L-1, the transformation becomes a thresholding function that creates a binary image.</a:t>
            </a:r>
          </a:p>
        </p:txBody>
      </p:sp>
    </p:spTree>
    <p:extLst>
      <p:ext uri="{BB962C8B-B14F-4D97-AF65-F5344CB8AC3E}">
        <p14:creationId xmlns:p14="http://schemas.microsoft.com/office/powerpoint/2010/main" val="1706279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Contrast Stretching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on function shapes: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Intermediate values of (r</a:t>
            </a:r>
            <a:r>
              <a:rPr lang="en-US" altLang="en-US" baseline="-25000"/>
              <a:t>1</a:t>
            </a:r>
            <a:r>
              <a:rPr lang="en-US" altLang="en-US"/>
              <a:t>,s</a:t>
            </a:r>
            <a:r>
              <a:rPr lang="en-US" altLang="en-US" baseline="-25000"/>
              <a:t>1</a:t>
            </a:r>
            <a:r>
              <a:rPr lang="en-US" altLang="en-US"/>
              <a:t>) and (r</a:t>
            </a:r>
            <a:r>
              <a:rPr lang="en-US" altLang="en-US" baseline="-25000"/>
              <a:t>2</a:t>
            </a:r>
            <a:r>
              <a:rPr lang="en-US" altLang="en-US"/>
              <a:t>,s</a:t>
            </a:r>
            <a:r>
              <a:rPr lang="en-US" altLang="en-US" baseline="-25000"/>
              <a:t>2</a:t>
            </a:r>
            <a:r>
              <a:rPr lang="en-US" altLang="en-US"/>
              <a:t>) produce various degrees of spread in the gray levels of the output image, thus affecting its contrast.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Generally, r</a:t>
            </a:r>
            <a:r>
              <a:rPr lang="en-US" altLang="en-US" baseline="-25000"/>
              <a:t>1</a:t>
            </a:r>
            <a:r>
              <a:rPr lang="en-US" altLang="en-US">
                <a:ea typeface="Batang" pitchFamily="18" charset="-127"/>
              </a:rPr>
              <a:t>≤</a:t>
            </a:r>
            <a:r>
              <a:rPr lang="en-US" altLang="en-US"/>
              <a:t>r</a:t>
            </a:r>
            <a:r>
              <a:rPr lang="en-US" altLang="en-US" baseline="-25000"/>
              <a:t>2</a:t>
            </a:r>
            <a:r>
              <a:rPr lang="en-US" altLang="en-US"/>
              <a:t> and s</a:t>
            </a:r>
            <a:r>
              <a:rPr lang="en-US" altLang="en-US" baseline="-25000"/>
              <a:t>1</a:t>
            </a:r>
            <a:r>
              <a:rPr lang="en-US" altLang="en-US">
                <a:ea typeface="Batang" pitchFamily="18" charset="-127"/>
              </a:rPr>
              <a:t>≤</a:t>
            </a:r>
            <a:r>
              <a:rPr lang="en-US" altLang="en-US"/>
              <a:t>s</a:t>
            </a:r>
            <a:r>
              <a:rPr lang="en-US" altLang="en-US" baseline="-25000"/>
              <a:t>2</a:t>
            </a:r>
            <a:r>
              <a:rPr lang="en-US" altLang="en-US"/>
              <a:t> is assumed.</a:t>
            </a:r>
          </a:p>
        </p:txBody>
      </p:sp>
    </p:spTree>
    <p:extLst>
      <p:ext uri="{BB962C8B-B14F-4D97-AF65-F5344CB8AC3E}">
        <p14:creationId xmlns:p14="http://schemas.microsoft.com/office/powerpoint/2010/main" val="401847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836712"/>
            <a:ext cx="714128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41" y="5445224"/>
            <a:ext cx="4051300" cy="95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0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620688"/>
            <a:ext cx="814026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94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88840"/>
            <a:ext cx="757451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974725"/>
            <a:ext cx="54673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54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3) Thresholding</a:t>
            </a:r>
          </a:p>
          <a:p>
            <a:pPr algn="just"/>
            <a:r>
              <a:rPr lang="en-IN" dirty="0"/>
              <a:t>Extreme contrast stretching yields in thresholding.</a:t>
            </a:r>
          </a:p>
          <a:p>
            <a:pPr algn="just"/>
            <a:r>
              <a:rPr lang="en-IN" dirty="0"/>
              <a:t>S=255;      if r(pixel intensity value) &gt;=a (threshold value)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S=0 if r(pixel intensity value) &lt; a(threshold value)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303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565275"/>
            <a:ext cx="6302375" cy="50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608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Gray-Level Slicing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1219200"/>
          </a:xfrm>
        </p:spPr>
        <p:txBody>
          <a:bodyPr/>
          <a:lstStyle/>
          <a:p>
            <a:pPr eaLnBrk="1" hangingPunct="1"/>
            <a:r>
              <a:rPr lang="en-US" altLang="en-US"/>
              <a:t>To highlight a specific range of gray levels in an image (e.g. to enhance certain features).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4572000" y="3429000"/>
            <a:ext cx="36734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>
                <a:latin typeface="Trebuchet MS" pitchFamily="34" charset="0"/>
              </a:rPr>
              <a:t>One way is to display a high value for all gray levels in the range of interest and a low value for all other gray levels (binary image).</a:t>
            </a:r>
          </a:p>
        </p:txBody>
      </p:sp>
      <p:pic>
        <p:nvPicPr>
          <p:cNvPr id="24581" name="Picture 7" descr="Z:\DIP\4-7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25908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29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Gray-Level Slicing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1905000"/>
          </a:xfrm>
        </p:spPr>
        <p:txBody>
          <a:bodyPr/>
          <a:lstStyle/>
          <a:p>
            <a:pPr lvl="1" eaLnBrk="1" hangingPunct="1"/>
            <a:r>
              <a:rPr lang="en-US" altLang="en-US"/>
              <a:t>The second approach is to brighten the desired range of gray levels but preserve the background and gray-level tonalities in the image:</a:t>
            </a:r>
          </a:p>
        </p:txBody>
      </p:sp>
      <p:pic>
        <p:nvPicPr>
          <p:cNvPr id="25604" name="Picture 5" descr="Z:\DIP\4-7b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76600"/>
            <a:ext cx="2540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653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391400" cy="540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194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Bit-Plane Slicing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 highlight the contribution made to the total image appearance by specific bits.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i.e. Assuming that each pixel is represented by 8 bits, the image is composed of 8 1-bit planes.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Plane 0 contains the least significant bit and plane 7 contains the most significant bit.</a:t>
            </a:r>
          </a:p>
        </p:txBody>
      </p:sp>
    </p:spTree>
    <p:extLst>
      <p:ext uri="{BB962C8B-B14F-4D97-AF65-F5344CB8AC3E}">
        <p14:creationId xmlns:p14="http://schemas.microsoft.com/office/powerpoint/2010/main" val="4219753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Bit-Plane Slicing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on bit planes: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Only the higher order bits (top four) contain visually significant data.  The other bit planes contribute the more subtle details.</a:t>
            </a:r>
          </a:p>
          <a:p>
            <a:pPr lvl="4" eaLnBrk="1" hangingPunct="1"/>
            <a:endParaRPr lang="en-US" altLang="en-US"/>
          </a:p>
          <a:p>
            <a:pPr lvl="1" eaLnBrk="1" hangingPunct="1"/>
            <a:r>
              <a:rPr lang="en-US" altLang="en-US"/>
              <a:t>Plane 7 corresponds exactly with an image thresholded at gray level 128.</a:t>
            </a:r>
          </a:p>
        </p:txBody>
      </p:sp>
    </p:spTree>
    <p:extLst>
      <p:ext uri="{BB962C8B-B14F-4D97-AF65-F5344CB8AC3E}">
        <p14:creationId xmlns:p14="http://schemas.microsoft.com/office/powerpoint/2010/main" val="1580717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318375" cy="29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8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706"/>
            <a:ext cx="8706227" cy="60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8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88163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114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/>
            <a:r>
              <a:rPr lang="en-US" altLang="en-US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2308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115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9136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021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544"/>
            <a:ext cx="6696744" cy="62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030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1"/>
            <a:ext cx="5832648" cy="602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067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6840760" cy="611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66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6) Dynamic Range Compression (Log Transformation)</a:t>
            </a:r>
          </a:p>
          <a:p>
            <a:pPr algn="just"/>
            <a:r>
              <a:rPr lang="en-IN" dirty="0"/>
              <a:t>Dynamic range of the image exceeds the capability of the display device.</a:t>
            </a:r>
          </a:p>
          <a:p>
            <a:pPr algn="just"/>
            <a:r>
              <a:rPr lang="en-IN" dirty="0"/>
              <a:t>Some pixel values are so high that low pixel values get over shadowed.</a:t>
            </a:r>
          </a:p>
          <a:p>
            <a:pPr algn="just"/>
            <a:r>
              <a:rPr lang="en-IN" dirty="0"/>
              <a:t>To be able to see the small value pixels dynamic range compression is used.</a:t>
            </a:r>
          </a:p>
        </p:txBody>
      </p:sp>
    </p:spTree>
    <p:extLst>
      <p:ext uri="{BB962C8B-B14F-4D97-AF65-F5344CB8AC3E}">
        <p14:creationId xmlns:p14="http://schemas.microsoft.com/office/powerpoint/2010/main" val="1527301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 operator being the excellent compressing function.</a:t>
            </a:r>
          </a:p>
          <a:p>
            <a:r>
              <a:rPr lang="en-IN" dirty="0"/>
              <a:t>Dynamic range compression is achieved by using log operator.</a:t>
            </a:r>
          </a:p>
          <a:p>
            <a:r>
              <a:rPr lang="en-IN" dirty="0"/>
              <a:t>Log Transformation = C*log(1+|a|)…(a=image)</a:t>
            </a:r>
          </a:p>
        </p:txBody>
      </p:sp>
    </p:spTree>
    <p:extLst>
      <p:ext uri="{BB962C8B-B14F-4D97-AF65-F5344CB8AC3E}">
        <p14:creationId xmlns:p14="http://schemas.microsoft.com/office/powerpoint/2010/main" val="126364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Log Transformations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i="1"/>
              <a:t>s </a:t>
            </a:r>
            <a:r>
              <a:rPr lang="en-US" altLang="en-US"/>
              <a:t>= </a:t>
            </a:r>
            <a:r>
              <a:rPr lang="en-US" altLang="en-US" i="1"/>
              <a:t>c </a:t>
            </a:r>
            <a:r>
              <a:rPr lang="en-US" altLang="en-US"/>
              <a:t>log(1+</a:t>
            </a:r>
            <a:r>
              <a:rPr lang="en-US" altLang="en-US" i="1"/>
              <a:t>r</a:t>
            </a:r>
            <a:r>
              <a:rPr lang="en-US" altLang="en-US"/>
              <a:t>)</a:t>
            </a:r>
          </a:p>
          <a:p>
            <a:pPr algn="ctr" eaLnBrk="1" hangingPunct="1">
              <a:buFontTx/>
              <a:buNone/>
            </a:pPr>
            <a:r>
              <a:rPr lang="en-US" altLang="en-US" sz="2400"/>
              <a:t>c: constant</a:t>
            </a:r>
            <a:endParaRPr lang="en-US" altLang="en-US"/>
          </a:p>
          <a:p>
            <a:pPr algn="ctr" eaLnBrk="1" hangingPunct="1"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Compresses the dynamic range of images with large variations in pixel values</a:t>
            </a:r>
          </a:p>
        </p:txBody>
      </p:sp>
    </p:spTree>
    <p:extLst>
      <p:ext uri="{BB962C8B-B14F-4D97-AF65-F5344CB8AC3E}">
        <p14:creationId xmlns:p14="http://schemas.microsoft.com/office/powerpoint/2010/main" val="1424014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 sz="2400">
              <a:latin typeface="Times New Roman" pitchFamily="18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458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38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1" y="719037"/>
            <a:ext cx="849023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2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Power-Law Transformations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altLang="en-US"/>
          </a:p>
          <a:p>
            <a:pPr algn="ctr" eaLnBrk="1" hangingPunct="1">
              <a:buFontTx/>
              <a:buNone/>
            </a:pPr>
            <a:endParaRPr lang="en-US" altLang="en-US"/>
          </a:p>
          <a:p>
            <a:pPr algn="ctr" eaLnBrk="1" hangingPunct="1">
              <a:buFontTx/>
              <a:buNone/>
            </a:pPr>
            <a:r>
              <a:rPr lang="en-US" altLang="en-US"/>
              <a:t>C, </a:t>
            </a:r>
            <a:r>
              <a:rPr lang="en-US" altLang="en-US" sz="3200">
                <a:sym typeface="Symbol" charset="2"/>
              </a:rPr>
              <a:t> : positive constants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Gamma correction</a:t>
            </a:r>
          </a:p>
          <a:p>
            <a:pPr algn="ctr" eaLnBrk="1" hangingPunct="1">
              <a:buFontTx/>
              <a:buNone/>
            </a:pPr>
            <a:endParaRPr lang="en-US" altLang="en-US"/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581400" y="2057400"/>
          <a:ext cx="18288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9100" imgH="165100" progId="Equation.3">
                  <p:embed/>
                </p:oleObj>
              </mc:Choice>
              <mc:Fallback>
                <p:oleObj name="Equation" r:id="rId2" imgW="419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57400"/>
                        <a:ext cx="18288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771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 sz="2400">
              <a:latin typeface="Times New Roman" pitchFamily="18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483475" cy="531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858000" y="2819400"/>
            <a:ext cx="1905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itchFamily="18" charset="0"/>
                <a:sym typeface="Symbol" charset="2"/>
              </a:rPr>
              <a:t>=c=1: </a:t>
            </a:r>
            <a:r>
              <a:rPr lang="en-US" altLang="en-US" sz="2000">
                <a:latin typeface="Times New Roman" pitchFamily="18" charset="0"/>
                <a:sym typeface="Symbol" charset="2"/>
              </a:rPr>
              <a:t>identity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47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 sz="2400">
              <a:latin typeface="Times New Roman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650"/>
            <a:ext cx="6256338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168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390775" y="385763"/>
            <a:ext cx="4348163" cy="8318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Image Enhancement in the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Verdana" charset="0"/>
              </a:rPr>
              <a:t>Spatial Domain</a:t>
            </a:r>
            <a:endParaRPr lang="en-US" altLang="en-US" sz="2400">
              <a:latin typeface="Times New Roman" pitchFamily="18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086600" cy="537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418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88052"/>
            <a:ext cx="7116929" cy="43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021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285372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307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7" y="116632"/>
            <a:ext cx="9242281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463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3833"/>
            <a:ext cx="88924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519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/>
              <a:t>7) Power Law Transformation</a:t>
            </a:r>
          </a:p>
          <a:p>
            <a:pPr algn="just"/>
            <a:r>
              <a:rPr lang="en-IN" dirty="0"/>
              <a:t>human perception of brightness - more sensitive to changes in dark as compared to bright.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display devices like computer screen have Intensity to voltage (non linear) - which is a power function with exponents(Gamma) varying from 1.8 to 2.5.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any input signal(say from a camera), the output will be transformed by gamma because of non-linear intensity to voltage relationship of the display screen - This results in images that are darker than intended.</a:t>
            </a:r>
          </a:p>
        </p:txBody>
      </p:sp>
    </p:spTree>
    <p:extLst>
      <p:ext uri="{BB962C8B-B14F-4D97-AF65-F5344CB8AC3E}">
        <p14:creationId xmlns:p14="http://schemas.microsoft.com/office/powerpoint/2010/main" val="2726694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apply gamma correction to the input signal.</a:t>
            </a:r>
          </a:p>
          <a:p>
            <a:r>
              <a:rPr lang="en-IN" dirty="0"/>
              <a:t>This input cancels out the effects generated by the display and we see the image as it is.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232248" cy="9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2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7016"/>
            <a:ext cx="8712968" cy="635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85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115"/>
            <a:ext cx="7257358" cy="453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357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836712"/>
            <a:ext cx="725279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825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92356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961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in spatial domain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1" y="1772816"/>
            <a:ext cx="868875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375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Neighbourhood Processing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neighbourhood operation, the pixels in an image are modified based on some function of the pixels in their neighbourhood.</a:t>
            </a:r>
          </a:p>
          <a:p>
            <a:endParaRPr lang="en-IN" dirty="0"/>
          </a:p>
          <a:p>
            <a:r>
              <a:rPr lang="en-IN" dirty="0"/>
              <a:t>Instead of 3*3 neighbourhood , we could also use 5*5 or a 7*7 …….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297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Low Pass Averaging Filter (Box Filter)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If an image has Gaussian noise present in it a low pass averaging filter is used to eliminate it.</a:t>
            </a:r>
          </a:p>
          <a:p>
            <a:pPr algn="just"/>
            <a:r>
              <a:rPr lang="en-IN" dirty="0"/>
              <a:t>The mean filter replaces each pixel by the average of all the values in the local neighbourhood.</a:t>
            </a:r>
          </a:p>
          <a:p>
            <a:pPr algn="just"/>
            <a:endParaRPr lang="en-IN" dirty="0"/>
          </a:p>
          <a:p>
            <a:r>
              <a:rPr lang="en-IN" dirty="0"/>
              <a:t>The size of the neighbourhood controls the amount of filtering.</a:t>
            </a:r>
          </a:p>
        </p:txBody>
      </p:sp>
    </p:spTree>
    <p:extLst>
      <p:ext uri="{BB962C8B-B14F-4D97-AF65-F5344CB8AC3E}">
        <p14:creationId xmlns:p14="http://schemas.microsoft.com/office/powerpoint/2010/main" val="1025029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spatial averaging operation, each pixel is replaced by a weighted average of its neighbourhood pixels.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The low-pass filter preserves the smooth region in the image and it removes the sharp variations leading to blurring effect.</a:t>
            </a:r>
          </a:p>
        </p:txBody>
      </p:sp>
    </p:spTree>
    <p:extLst>
      <p:ext uri="{BB962C8B-B14F-4D97-AF65-F5344CB8AC3E}">
        <p14:creationId xmlns:p14="http://schemas.microsoft.com/office/powerpoint/2010/main" val="1951410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037" y="2586038"/>
            <a:ext cx="52863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33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It is to be noted that the sum of the elements is equal to 1 in the case of a low-pass spatial mask. </a:t>
            </a:r>
          </a:p>
          <a:p>
            <a:endParaRPr lang="en-IN" dirty="0"/>
          </a:p>
          <a:p>
            <a:pPr algn="just"/>
            <a:r>
              <a:rPr lang="en-IN" dirty="0"/>
              <a:t>The blurring effect will be more with the increase in the size of the mask.</a:t>
            </a:r>
          </a:p>
          <a:p>
            <a:pPr algn="just"/>
            <a:endParaRPr lang="en-IN" dirty="0"/>
          </a:p>
          <a:p>
            <a:r>
              <a:rPr lang="en-IN" dirty="0"/>
              <a:t>the size of the mask will be odd so that the central pixel can be located exactly.</a:t>
            </a:r>
          </a:p>
        </p:txBody>
      </p:sp>
    </p:spTree>
    <p:extLst>
      <p:ext uri="{BB962C8B-B14F-4D97-AF65-F5344CB8AC3E}">
        <p14:creationId xmlns:p14="http://schemas.microsoft.com/office/powerpoint/2010/main" val="2029004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4598"/>
            <a:ext cx="6048672" cy="685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85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5967"/>
            <a:ext cx="7776864" cy="62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58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0"/>
            <a:ext cx="5976664" cy="686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596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Low frequency regions remain unchanged while sharp edges become blur.</a:t>
            </a:r>
          </a:p>
          <a:p>
            <a:endParaRPr lang="en-IN" dirty="0"/>
          </a:p>
          <a:p>
            <a:r>
              <a:rPr lang="en-IN" dirty="0"/>
              <a:t>Grey level transition from 10 to 50 reduces to 10 -23.33 -36.6-50 blurring effect.</a:t>
            </a:r>
          </a:p>
        </p:txBody>
      </p:sp>
    </p:spTree>
    <p:extLst>
      <p:ext uri="{BB962C8B-B14F-4D97-AF65-F5344CB8AC3E}">
        <p14:creationId xmlns:p14="http://schemas.microsoft.com/office/powerpoint/2010/main" val="20761346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Limitations of Averaging Filter</a:t>
            </a:r>
          </a:p>
          <a:p>
            <a:pPr marL="0" indent="0" algn="just">
              <a:buNone/>
            </a:pPr>
            <a:r>
              <a:rPr lang="en-IN" dirty="0"/>
              <a:t>1. Averaging operation </a:t>
            </a:r>
            <a:r>
              <a:rPr lang="en-IN" b="1" dirty="0"/>
              <a:t>leads to the blurring </a:t>
            </a:r>
            <a:r>
              <a:rPr lang="en-IN" dirty="0"/>
              <a:t>of an image. Blurring affects feature localisation.</a:t>
            </a:r>
          </a:p>
          <a:p>
            <a:pPr marL="0" indent="0" algn="just">
              <a:buNone/>
            </a:pPr>
            <a:r>
              <a:rPr lang="en-IN" dirty="0"/>
              <a:t>2. If the averaging operation is applied to an image corrupted by impulse noise then the impulse noise is attenuated and diffused but not removed.</a:t>
            </a:r>
          </a:p>
          <a:p>
            <a:pPr marL="0" indent="0" algn="just">
              <a:buNone/>
            </a:pPr>
            <a:r>
              <a:rPr lang="en-IN" dirty="0"/>
              <a:t>3. A single pixel with unrepresentative value can affect the mean value of the centre pixel.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965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3"/>
            <a:ext cx="7992888" cy="322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942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IN" dirty="0"/>
              <a:t>The mask of a weighted average filter is given by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pixels nearest to the centre are weighted more than the distant pixels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543174"/>
            <a:ext cx="3024336" cy="283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134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mask the pixel at the </a:t>
            </a:r>
            <a:r>
              <a:rPr lang="en-IN" dirty="0" err="1"/>
              <a:t>center</a:t>
            </a:r>
            <a:r>
              <a:rPr lang="en-IN" dirty="0"/>
              <a:t> of the mask is multiplied by a higher value than any other, thus giving this pixel more importance in the calculation of the average.</a:t>
            </a:r>
          </a:p>
        </p:txBody>
      </p:sp>
    </p:spTree>
    <p:extLst>
      <p:ext uri="{BB962C8B-B14F-4D97-AF65-F5344CB8AC3E}">
        <p14:creationId xmlns:p14="http://schemas.microsoft.com/office/powerpoint/2010/main" val="830076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/>
          <a:lstStyle/>
          <a:p>
            <a:r>
              <a:rPr lang="en-IN" dirty="0"/>
              <a:t>Median filters are statistical non linear filters in spatial domain.</a:t>
            </a:r>
          </a:p>
          <a:p>
            <a:r>
              <a:rPr lang="en-IN" dirty="0"/>
              <a:t>Median filter smoothens the image by utilising the median of the neighbourhood.</a:t>
            </a:r>
          </a:p>
          <a:p>
            <a:r>
              <a:rPr lang="en-IN" b="1" dirty="0"/>
              <a:t>Steps performed by median filter to find each pixel value in processed image: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1" y="4869160"/>
            <a:ext cx="79248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696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28092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13690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7013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0772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0" y="1772681"/>
            <a:ext cx="8503192" cy="489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05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90887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96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1"/>
            <a:ext cx="7920880" cy="61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587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58424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63077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376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When we take the median value, the pixel values which are very different from their neighbouring pixels are replaced by a value equal to the neighbouring pixel value.</a:t>
            </a:r>
          </a:p>
          <a:p>
            <a:pPr algn="just"/>
            <a:r>
              <a:rPr lang="en-IN" dirty="0"/>
              <a:t>median filter is capable of reducing salt-and-pepper noise.</a:t>
            </a:r>
          </a:p>
          <a:p>
            <a:pPr algn="just"/>
            <a:r>
              <a:rPr lang="en-IN" dirty="0"/>
              <a:t>A median filter is an effective tool to minimise salt-and-pepper noise.</a:t>
            </a:r>
          </a:p>
        </p:txBody>
      </p:sp>
    </p:spTree>
    <p:extLst>
      <p:ext uri="{BB962C8B-B14F-4D97-AF65-F5344CB8AC3E}">
        <p14:creationId xmlns:p14="http://schemas.microsoft.com/office/powerpoint/2010/main" val="2593838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0"/>
            <a:ext cx="5904656" cy="646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1431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416824" cy="445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57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63778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001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/>
          <a:p>
            <a:pPr algn="just"/>
            <a:r>
              <a:rPr lang="en-IN" dirty="0"/>
              <a:t>Gaussian filters are a class of linear smoothing filters with the weights chosen according to the shape of a Gaussian function.</a:t>
            </a:r>
          </a:p>
          <a:p>
            <a:pPr algn="just"/>
            <a:r>
              <a:rPr lang="en-IN" dirty="0"/>
              <a:t>The Gaussian kernel is widely used for smoothing purpose.</a:t>
            </a:r>
          </a:p>
          <a:p>
            <a:pPr algn="just"/>
            <a:r>
              <a:rPr lang="en-IN" i="1" dirty="0"/>
              <a:t>2 Dimensional </a:t>
            </a:r>
            <a:r>
              <a:rPr lang="en-IN" i="1" dirty="0" err="1"/>
              <a:t>gaussian</a:t>
            </a:r>
            <a:r>
              <a:rPr lang="en-IN" i="1" dirty="0"/>
              <a:t> function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4941168"/>
            <a:ext cx="530741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342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Gaussian smoothing is a particular class of averaging, in which the kernel is a 2D Gaussian.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Properties of Gaussian Filter:</a:t>
            </a:r>
          </a:p>
          <a:p>
            <a:r>
              <a:rPr lang="en-IN" dirty="0"/>
              <a:t>Gaussian functions are rotationally </a:t>
            </a:r>
            <a:r>
              <a:rPr lang="en-IN" b="1" dirty="0"/>
              <a:t>symmetric in two dimensions</a:t>
            </a:r>
            <a:r>
              <a:rPr lang="en-IN" dirty="0"/>
              <a:t>. The meaning of the term ‘rotationally symmetric’ is that the amount of smoothing performed by the filter will be the same in all directions. </a:t>
            </a:r>
          </a:p>
          <a:p>
            <a:endParaRPr lang="en-IN" dirty="0"/>
          </a:p>
          <a:p>
            <a:r>
              <a:rPr lang="en-IN" dirty="0"/>
              <a:t>The Fourier transform of a Gaussian function is itself a Gaussian function. The Fourier transform of a Gaussian has </a:t>
            </a:r>
            <a:r>
              <a:rPr lang="en-IN" b="1" dirty="0"/>
              <a:t>a single lobe in the frequency </a:t>
            </a:r>
            <a:r>
              <a:rPr lang="en-IN" dirty="0"/>
              <a:t>spectrum. The single lobe in the Fourier transform of a Gaussian means that the smoothened image will not be corrupted by contributions from unwanted high-frequency signals.</a:t>
            </a:r>
          </a:p>
          <a:p>
            <a:endParaRPr lang="en-IN" dirty="0"/>
          </a:p>
          <a:p>
            <a:r>
              <a:rPr lang="en-IN" dirty="0"/>
              <a:t>The degree of smoothening is governed </a:t>
            </a:r>
            <a:r>
              <a:rPr lang="en-IN" b="1" dirty="0"/>
              <a:t>by variance σ.</a:t>
            </a:r>
            <a:r>
              <a:rPr lang="en-IN" dirty="0"/>
              <a:t> A larger σ implies a wider Gaussian filter and greater smoothening.</a:t>
            </a:r>
          </a:p>
        </p:txBody>
      </p:sp>
    </p:spTree>
    <p:extLst>
      <p:ext uri="{BB962C8B-B14F-4D97-AF65-F5344CB8AC3E}">
        <p14:creationId xmlns:p14="http://schemas.microsoft.com/office/powerpoint/2010/main" val="32058063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6246643" cy="670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3205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High pass filtering eliminates the low frequency regions while retaining or enhancing the high frequency components.</a:t>
            </a:r>
          </a:p>
          <a:p>
            <a:pPr algn="just"/>
            <a:r>
              <a:rPr lang="en-IN" dirty="0"/>
              <a:t>High pass image will have no background as it’s a low frequency region.</a:t>
            </a:r>
          </a:p>
          <a:p>
            <a:pPr algn="just"/>
            <a:r>
              <a:rPr lang="en-IN" dirty="0"/>
              <a:t>The main aim of image sharpening is to highlight fine details in the image. </a:t>
            </a:r>
          </a:p>
          <a:p>
            <a:pPr algn="just"/>
            <a:r>
              <a:rPr lang="en-IN" dirty="0"/>
              <a:t>Image sharpening is used to enhance the high-frequency components.</a:t>
            </a:r>
          </a:p>
        </p:txBody>
      </p:sp>
    </p:spTree>
    <p:extLst>
      <p:ext uri="{BB962C8B-B14F-4D97-AF65-F5344CB8AC3E}">
        <p14:creationId xmlns:p14="http://schemas.microsoft.com/office/powerpoint/2010/main" val="1744580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492896"/>
            <a:ext cx="82240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1137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13571</TotalTime>
  <Words>2675</Words>
  <Application>Microsoft Office PowerPoint</Application>
  <PresentationFormat>On-screen Show (4:3)</PresentationFormat>
  <Paragraphs>275</Paragraphs>
  <Slides>137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50" baseType="lpstr">
      <vt:lpstr>Batang</vt:lpstr>
      <vt:lpstr>Arial</vt:lpstr>
      <vt:lpstr>Calibri</vt:lpstr>
      <vt:lpstr>Calibri Light</vt:lpstr>
      <vt:lpstr>Cambria Math</vt:lpstr>
      <vt:lpstr>Heebo</vt:lpstr>
      <vt:lpstr>Nunito</vt:lpstr>
      <vt:lpstr>Symbol</vt:lpstr>
      <vt:lpstr>Times New Roman</vt:lpstr>
      <vt:lpstr>Trebuchet MS</vt:lpstr>
      <vt:lpstr>Verdana</vt:lpstr>
      <vt:lpstr>Retrospect</vt:lpstr>
      <vt:lpstr>Equation</vt:lpstr>
      <vt:lpstr>Chapter 2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Operations on Images</vt:lpstr>
      <vt:lpstr>PowerPoint Presentation</vt:lpstr>
      <vt:lpstr>Image Subtraction</vt:lpstr>
      <vt:lpstr>PowerPoint Presentation</vt:lpstr>
      <vt:lpstr>Mathematical Operations on Images</vt:lpstr>
      <vt:lpstr>Image Enhancement</vt:lpstr>
      <vt:lpstr>Spatial Domain Methods</vt:lpstr>
      <vt:lpstr>Spatial Domain Methods</vt:lpstr>
      <vt:lpstr>Enhancement by  Point Processing</vt:lpstr>
      <vt:lpstr>Image Negatives</vt:lpstr>
      <vt:lpstr>PowerPoint Presentation</vt:lpstr>
      <vt:lpstr>PowerPoint Presentation</vt:lpstr>
      <vt:lpstr>PowerPoint Presentation</vt:lpstr>
      <vt:lpstr>Piecewise-Linear Transformation Functions Contrast Stretching</vt:lpstr>
      <vt:lpstr>Contrast Stretching</vt:lpstr>
      <vt:lpstr>Contrast Stretching</vt:lpstr>
      <vt:lpstr>PowerPoint Presentation</vt:lpstr>
      <vt:lpstr>PowerPoint Presentation</vt:lpstr>
      <vt:lpstr>PowerPoint Presentation</vt:lpstr>
      <vt:lpstr>Spatial Domain - Point Processing</vt:lpstr>
      <vt:lpstr>PowerPoint Presentation</vt:lpstr>
      <vt:lpstr>Gray-Level Slicing</vt:lpstr>
      <vt:lpstr>Gray-Level Slicing</vt:lpstr>
      <vt:lpstr>PowerPoint Presentation</vt:lpstr>
      <vt:lpstr>Bit-Plane Slicing</vt:lpstr>
      <vt:lpstr>Bit-Plane Slicing</vt:lpstr>
      <vt:lpstr>PowerPoint Presentation</vt:lpstr>
      <vt:lpstr>PowerPoint Presentation</vt:lpstr>
      <vt:lpstr>PowerPoint Presentation</vt:lpstr>
      <vt:lpstr>Spatial Domain - Point Processing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Log Transformations</vt:lpstr>
      <vt:lpstr>PowerPoint Presentation</vt:lpstr>
      <vt:lpstr>Power-Law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Filtering in spatial domain</vt:lpstr>
      <vt:lpstr> Neighbourhood Processing </vt:lpstr>
      <vt:lpstr>Low Pass Averaging Filter (Box Filter)</vt:lpstr>
      <vt:lpstr>Low Pass Averaging Filter</vt:lpstr>
      <vt:lpstr>Low Pass Averaging Filter</vt:lpstr>
      <vt:lpstr>Low Pass Averaging Filter</vt:lpstr>
      <vt:lpstr>PowerPoint Presentation</vt:lpstr>
      <vt:lpstr>PowerPoint Presentation</vt:lpstr>
      <vt:lpstr>Low Pass Averaging Filter</vt:lpstr>
      <vt:lpstr>Low Pass Averaging Filter</vt:lpstr>
      <vt:lpstr>Low Pass Averaging Filter</vt:lpstr>
      <vt:lpstr>Weighted Average Filter</vt:lpstr>
      <vt:lpstr>Weighted Average Filter</vt:lpstr>
      <vt:lpstr>Median Filter</vt:lpstr>
      <vt:lpstr>Median Filter</vt:lpstr>
      <vt:lpstr>PowerPoint Presentation</vt:lpstr>
      <vt:lpstr>PowerPoint Presentation</vt:lpstr>
      <vt:lpstr>PowerPoint Presentation</vt:lpstr>
      <vt:lpstr>Median Filter</vt:lpstr>
      <vt:lpstr>PowerPoint Presentation</vt:lpstr>
      <vt:lpstr>PowerPoint Presentation</vt:lpstr>
      <vt:lpstr>PowerPoint Presentation</vt:lpstr>
      <vt:lpstr>Gaussian Filter</vt:lpstr>
      <vt:lpstr>Gaussian Filter</vt:lpstr>
      <vt:lpstr>PowerPoint Presentation</vt:lpstr>
      <vt:lpstr>Highpass Filtering</vt:lpstr>
      <vt:lpstr>Highpass Filtering</vt:lpstr>
      <vt:lpstr>Highpass Filtering</vt:lpstr>
      <vt:lpstr>PowerPoint Presentation</vt:lpstr>
      <vt:lpstr>PowerPoint Presentation</vt:lpstr>
      <vt:lpstr>High-boost Filtering</vt:lpstr>
      <vt:lpstr>High-boost Filtering</vt:lpstr>
      <vt:lpstr>High-boost Filtering</vt:lpstr>
      <vt:lpstr>PowerPoint Presentation</vt:lpstr>
      <vt:lpstr>Zooming</vt:lpstr>
      <vt:lpstr>PowerPoint Presentation</vt:lpstr>
      <vt:lpstr>Optical Zoom vs digital Zoom</vt:lpstr>
      <vt:lpstr>Optical Zoom vs digital Zoom</vt:lpstr>
      <vt:lpstr>Image Zooming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 Modelling</vt:lpstr>
      <vt:lpstr>Histogram Modelling</vt:lpstr>
      <vt:lpstr>Histogram Modelling</vt:lpstr>
      <vt:lpstr>Histogram Modelling</vt:lpstr>
      <vt:lpstr>Linear Stretching</vt:lpstr>
      <vt:lpstr>PowerPoint Presentation</vt:lpstr>
      <vt:lpstr>PowerPoint Presentation</vt:lpstr>
      <vt:lpstr>Histogram Equalization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Admin</dc:creator>
  <cp:lastModifiedBy>Bhakti Palkar</cp:lastModifiedBy>
  <cp:revision>228</cp:revision>
  <dcterms:created xsi:type="dcterms:W3CDTF">2022-01-24T09:06:37Z</dcterms:created>
  <dcterms:modified xsi:type="dcterms:W3CDTF">2025-02-05T11:29:38Z</dcterms:modified>
</cp:coreProperties>
</file>